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13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sz="6600" b="1" dirty="0" smtClean="0"/>
              <a:t>DRUG INDUCED PULMONARY DISEASES</a:t>
            </a:r>
            <a:endParaRPr lang="en-US" sz="6600" b="1" dirty="0"/>
          </a:p>
        </p:txBody>
      </p:sp>
      <p:sp>
        <p:nvSpPr>
          <p:cNvPr id="3" name="Subtitle 2"/>
          <p:cNvSpPr>
            <a:spLocks noGrp="1"/>
          </p:cNvSpPr>
          <p:nvPr>
            <p:ph type="subTitle" idx="1"/>
          </p:nvPr>
        </p:nvSpPr>
        <p:spPr/>
        <p:txBody>
          <a:bodyPr>
            <a:normAutofit fontScale="62500" lnSpcReduction="20000"/>
          </a:bodyPr>
          <a:lstStyle/>
          <a:p>
            <a:r>
              <a:rPr lang="en-US" dirty="0" smtClean="0"/>
              <a:t> </a:t>
            </a:r>
            <a:r>
              <a:rPr lang="en-US" b="1" dirty="0" smtClean="0">
                <a:solidFill>
                  <a:schemeClr val="tx1"/>
                </a:solidFill>
                <a:latin typeface="Times New Roman" pitchFamily="18" charset="0"/>
                <a:cs typeface="Times New Roman" pitchFamily="18" charset="0"/>
              </a:rPr>
              <a:t>Dr. </a:t>
            </a:r>
            <a:r>
              <a:rPr lang="en-US" b="1" dirty="0" err="1" smtClean="0">
                <a:solidFill>
                  <a:schemeClr val="tx1"/>
                </a:solidFill>
                <a:latin typeface="Times New Roman" pitchFamily="18" charset="0"/>
                <a:cs typeface="Times New Roman" pitchFamily="18" charset="0"/>
              </a:rPr>
              <a:t>Marriam</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Zaka</a:t>
            </a:r>
            <a:endParaRPr lang="en-US" b="1" dirty="0" smtClean="0">
              <a:solidFill>
                <a:schemeClr val="tx1"/>
              </a:solidFill>
              <a:latin typeface="Times New Roman" pitchFamily="18" charset="0"/>
              <a:cs typeface="Times New Roman" pitchFamily="18" charset="0"/>
            </a:endParaRPr>
          </a:p>
          <a:p>
            <a:r>
              <a:rPr lang="en-US" b="1" dirty="0" smtClean="0">
                <a:solidFill>
                  <a:schemeClr val="tx1"/>
                </a:solidFill>
                <a:latin typeface="Times New Roman" pitchFamily="18" charset="0"/>
                <a:cs typeface="Times New Roman" pitchFamily="18" charset="0"/>
              </a:rPr>
              <a:t>Lecturer</a:t>
            </a:r>
          </a:p>
          <a:p>
            <a:r>
              <a:rPr lang="en-US" b="1" dirty="0" smtClean="0">
                <a:solidFill>
                  <a:schemeClr val="tx1"/>
                </a:solidFill>
                <a:latin typeface="Times New Roman" pitchFamily="18" charset="0"/>
                <a:cs typeface="Times New Roman" pitchFamily="18" charset="0"/>
              </a:rPr>
              <a:t>Institute of Pharmacy,</a:t>
            </a:r>
          </a:p>
          <a:p>
            <a:r>
              <a:rPr lang="en-US" b="1" dirty="0" smtClean="0">
                <a:solidFill>
                  <a:schemeClr val="tx1"/>
                </a:solidFill>
                <a:latin typeface="Times New Roman" pitchFamily="18" charset="0"/>
                <a:cs typeface="Times New Roman" pitchFamily="18" charset="0"/>
              </a:rPr>
              <a:t>Faculty of Pharmaceutical and Allied Health </a:t>
            </a:r>
            <a:r>
              <a:rPr lang="en-US" b="1" smtClean="0">
                <a:solidFill>
                  <a:schemeClr val="tx1"/>
                </a:solidFill>
                <a:latin typeface="Times New Roman" pitchFamily="18" charset="0"/>
                <a:cs typeface="Times New Roman" pitchFamily="18" charset="0"/>
              </a:rPr>
              <a:t>Sciences,</a:t>
            </a:r>
          </a:p>
          <a:p>
            <a:r>
              <a:rPr lang="en-US" b="1" smtClean="0">
                <a:solidFill>
                  <a:schemeClr val="tx1"/>
                </a:solidFill>
                <a:latin typeface="Times New Roman" pitchFamily="18" charset="0"/>
                <a:cs typeface="Times New Roman" pitchFamily="18" charset="0"/>
              </a:rPr>
              <a:t> </a:t>
            </a:r>
            <a:r>
              <a:rPr lang="en-US" b="1" dirty="0" smtClean="0">
                <a:solidFill>
                  <a:schemeClr val="tx1"/>
                </a:solidFill>
                <a:latin typeface="Times New Roman" pitchFamily="18" charset="0"/>
                <a:cs typeface="Times New Roman" pitchFamily="18" charset="0"/>
              </a:rPr>
              <a:t>LCWU, Lahore.</a:t>
            </a:r>
            <a:endParaRPr lang="en-US" dirty="0" smtClean="0">
              <a:solidFill>
                <a:schemeClr val="tx1"/>
              </a:solidFill>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a:bodyPr>
          <a:lstStyle/>
          <a:p>
            <a:pPr algn="just">
              <a:buNone/>
            </a:pPr>
            <a:r>
              <a:rPr lang="en-US" b="1" dirty="0" smtClean="0"/>
              <a:t>c. </a:t>
            </a:r>
            <a:r>
              <a:rPr lang="en-US" b="1" dirty="0" err="1" smtClean="0"/>
              <a:t>Amiodarone</a:t>
            </a:r>
            <a:r>
              <a:rPr lang="en-US" b="1" dirty="0" smtClean="0"/>
              <a:t>:</a:t>
            </a:r>
          </a:p>
          <a:p>
            <a:pPr algn="just"/>
            <a:r>
              <a:rPr lang="en-US" dirty="0" err="1" smtClean="0"/>
              <a:t>Atrial</a:t>
            </a:r>
            <a:r>
              <a:rPr lang="en-US" dirty="0" smtClean="0"/>
              <a:t> fibrillation is a common </a:t>
            </a:r>
            <a:r>
              <a:rPr lang="en-US" dirty="0" err="1" smtClean="0"/>
              <a:t>dysrhythmia</a:t>
            </a:r>
            <a:r>
              <a:rPr lang="en-US" dirty="0" smtClean="0"/>
              <a:t> frequently treated with </a:t>
            </a:r>
            <a:r>
              <a:rPr lang="en-US" dirty="0" err="1" smtClean="0"/>
              <a:t>antiarrhythmic</a:t>
            </a:r>
            <a:r>
              <a:rPr lang="en-US" dirty="0" smtClean="0"/>
              <a:t> drug therapy, such as </a:t>
            </a:r>
            <a:r>
              <a:rPr lang="en-US" dirty="0" err="1" smtClean="0"/>
              <a:t>amiodarone</a:t>
            </a:r>
            <a:r>
              <a:rPr lang="en-US" dirty="0" smtClean="0"/>
              <a:t>. Long-term use of </a:t>
            </a:r>
            <a:r>
              <a:rPr lang="en-US" dirty="0" err="1" smtClean="0"/>
              <a:t>amiodarone</a:t>
            </a:r>
            <a:r>
              <a:rPr lang="en-US" dirty="0" smtClean="0"/>
              <a:t> may cause pulmonary complications, including </a:t>
            </a:r>
            <a:r>
              <a:rPr lang="en-US" b="1" dirty="0" err="1" smtClean="0"/>
              <a:t>pneumonitis</a:t>
            </a:r>
            <a:r>
              <a:rPr lang="en-US" dirty="0" smtClean="0"/>
              <a:t> and </a:t>
            </a:r>
            <a:r>
              <a:rPr lang="en-US" b="1" dirty="0" smtClean="0"/>
              <a:t>acute respiratory distress syndrome (ARDS)</a:t>
            </a:r>
            <a:r>
              <a:rPr lang="en-US" dirty="0" smtClean="0"/>
              <a:t>, in up to 10% of patients receiving this drug.</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a:bodyPr>
          <a:lstStyle/>
          <a:p>
            <a:pPr algn="just"/>
            <a:r>
              <a:rPr lang="en-US" dirty="0" smtClean="0"/>
              <a:t>However, most of the published cases have been in patients receiving more than 200mg per day of </a:t>
            </a:r>
            <a:r>
              <a:rPr lang="en-US" dirty="0" err="1" smtClean="0"/>
              <a:t>amiodarone</a:t>
            </a:r>
            <a:r>
              <a:rPr lang="en-US" dirty="0" smtClean="0"/>
              <a:t> (usually 400mg/d or more). </a:t>
            </a:r>
          </a:p>
          <a:p>
            <a:pPr algn="just"/>
            <a:r>
              <a:rPr lang="en-US" dirty="0" smtClean="0"/>
              <a:t>However low dose </a:t>
            </a:r>
            <a:r>
              <a:rPr lang="en-US" dirty="0" err="1" smtClean="0"/>
              <a:t>amiodarone</a:t>
            </a:r>
            <a:r>
              <a:rPr lang="en-US" dirty="0" smtClean="0"/>
              <a:t> is also  associated with some risk for pulmonary toxicity.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fontScale="77500" lnSpcReduction="20000"/>
          </a:bodyPr>
          <a:lstStyle/>
          <a:p>
            <a:pPr>
              <a:buNone/>
            </a:pPr>
            <a:r>
              <a:rPr lang="en-US" b="1" dirty="0" smtClean="0"/>
              <a:t>2. Anti-inflammatory agents</a:t>
            </a:r>
          </a:p>
          <a:p>
            <a:pPr>
              <a:buNone/>
            </a:pPr>
            <a:r>
              <a:rPr lang="en-US" b="1" dirty="0" smtClean="0"/>
              <a:t>a. Aspirin and NSAIDs</a:t>
            </a:r>
          </a:p>
          <a:p>
            <a:pPr algn="just"/>
            <a:r>
              <a:rPr lang="en-US" dirty="0" smtClean="0"/>
              <a:t>Aspirin and non-steroidal </a:t>
            </a:r>
            <a:r>
              <a:rPr lang="en-US" dirty="0" err="1" smtClean="0"/>
              <a:t>antiinflammatory</a:t>
            </a:r>
            <a:r>
              <a:rPr lang="en-US" dirty="0" smtClean="0"/>
              <a:t> drugs (NSAIDs) are frequently prescribed for a variety of medical conditions. Patients commonly take NSAIDs for any type of pain they experience, without even consulting a doctor or a pharmacist. </a:t>
            </a:r>
          </a:p>
          <a:p>
            <a:pPr algn="just"/>
            <a:r>
              <a:rPr lang="en-US" dirty="0" smtClean="0"/>
              <a:t> Aspirin and NSAIDs may precipitate asthmatic attacks in approximately 8 per cent of asthma sufferers and these attacks can occasionally proceed to be potentially fatal. </a:t>
            </a:r>
          </a:p>
          <a:p>
            <a:pPr algn="just"/>
            <a:r>
              <a:rPr lang="en-US" dirty="0" smtClean="0"/>
              <a:t> Patients with chronic rhinitis and nasal polyps are at greatest risk.</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fontScale="92500"/>
          </a:bodyPr>
          <a:lstStyle/>
          <a:p>
            <a:pPr algn="just"/>
            <a:r>
              <a:rPr lang="en-US" dirty="0" smtClean="0"/>
              <a:t>Persons with </a:t>
            </a:r>
            <a:r>
              <a:rPr lang="en-US" b="1" dirty="0" smtClean="0"/>
              <a:t>aspirin-induced asthma </a:t>
            </a:r>
            <a:r>
              <a:rPr lang="en-US" dirty="0" smtClean="0"/>
              <a:t>are usually not previously sensitive to aspirin.</a:t>
            </a:r>
          </a:p>
          <a:p>
            <a:pPr algn="just"/>
            <a:r>
              <a:rPr lang="en-US" dirty="0" smtClean="0"/>
              <a:t>After aspirin ingestion, patients who are sensitive to aspirin may present with various symptoms such as </a:t>
            </a:r>
            <a:r>
              <a:rPr lang="en-US" b="1" dirty="0" err="1" smtClean="0"/>
              <a:t>rhinorrhea</a:t>
            </a:r>
            <a:r>
              <a:rPr lang="en-US" b="1" dirty="0" smtClean="0"/>
              <a:t>, </a:t>
            </a:r>
            <a:r>
              <a:rPr lang="en-US" b="1" dirty="0" err="1" smtClean="0"/>
              <a:t>dyspnoea</a:t>
            </a:r>
            <a:r>
              <a:rPr lang="en-US" b="1" dirty="0" smtClean="0"/>
              <a:t> and cough</a:t>
            </a:r>
            <a:r>
              <a:rPr lang="en-US" dirty="0" smtClean="0"/>
              <a:t>. </a:t>
            </a:r>
          </a:p>
          <a:p>
            <a:pPr algn="just"/>
            <a:r>
              <a:rPr lang="en-US" dirty="0" smtClean="0"/>
              <a:t> These symptoms usually occur over a period of 20 minutes to three hours after ingestion of the drug and can lead to </a:t>
            </a:r>
            <a:r>
              <a:rPr lang="en-US" dirty="0" err="1" smtClean="0"/>
              <a:t>bronchospasm</a:t>
            </a:r>
            <a:r>
              <a:rPr lang="en-US" dirty="0" smtClean="0"/>
              <a:t> and </a:t>
            </a:r>
            <a:r>
              <a:rPr lang="en-US" dirty="0" err="1" smtClean="0"/>
              <a:t>angioedema</a:t>
            </a:r>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fontScale="92500" lnSpcReduction="20000"/>
          </a:bodyPr>
          <a:lstStyle/>
          <a:p>
            <a:pPr algn="just"/>
            <a:r>
              <a:rPr lang="en-US" dirty="0" smtClean="0"/>
              <a:t>The overproduction of </a:t>
            </a:r>
            <a:r>
              <a:rPr lang="en-US" b="1" dirty="0" err="1" smtClean="0"/>
              <a:t>leukotrienes</a:t>
            </a:r>
            <a:r>
              <a:rPr lang="en-US" b="1" dirty="0" smtClean="0"/>
              <a:t> </a:t>
            </a:r>
            <a:r>
              <a:rPr lang="en-US" dirty="0" smtClean="0"/>
              <a:t>may be implicated in this asthmatic reaction. </a:t>
            </a:r>
          </a:p>
          <a:p>
            <a:pPr algn="just">
              <a:buNone/>
            </a:pPr>
            <a:r>
              <a:rPr lang="en-US" b="1" dirty="0" smtClean="0"/>
              <a:t>b. </a:t>
            </a:r>
            <a:r>
              <a:rPr lang="en-US" b="1" dirty="0" err="1" smtClean="0"/>
              <a:t>Methotrexate</a:t>
            </a:r>
            <a:endParaRPr lang="en-US" b="1" dirty="0" smtClean="0"/>
          </a:p>
          <a:p>
            <a:pPr algn="just"/>
            <a:r>
              <a:rPr lang="en-US" dirty="0" err="1" smtClean="0"/>
              <a:t>Methotrexate</a:t>
            </a:r>
            <a:r>
              <a:rPr lang="en-US" dirty="0" smtClean="0"/>
              <a:t> is used in the treatment of rheumatoid arthritis and other connective tissue disorders, as well as in cancer chemotherapy.</a:t>
            </a:r>
          </a:p>
          <a:p>
            <a:pPr algn="just"/>
            <a:r>
              <a:rPr lang="en-US" dirty="0" smtClean="0"/>
              <a:t>Pulmonary complications seen in patients who are on anti-inflammatory doses of </a:t>
            </a:r>
            <a:r>
              <a:rPr lang="en-US" dirty="0" err="1" smtClean="0"/>
              <a:t>methotrexate</a:t>
            </a:r>
            <a:r>
              <a:rPr lang="en-US" dirty="0" smtClean="0"/>
              <a:t> include </a:t>
            </a:r>
            <a:r>
              <a:rPr lang="en-US" b="1" dirty="0" smtClean="0"/>
              <a:t>opportunistic infections, acute interstitial </a:t>
            </a:r>
            <a:r>
              <a:rPr lang="en-US" b="1" dirty="0" err="1" smtClean="0"/>
              <a:t>pneumonitis</a:t>
            </a:r>
            <a:r>
              <a:rPr lang="en-US" b="1" dirty="0" smtClean="0"/>
              <a:t>, interstitial fibrosis, and asthma.</a:t>
            </a: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a:bodyPr>
          <a:lstStyle/>
          <a:p>
            <a:pPr>
              <a:buNone/>
            </a:pPr>
            <a:r>
              <a:rPr lang="en-US" b="1" dirty="0" smtClean="0"/>
              <a:t>c. </a:t>
            </a:r>
            <a:r>
              <a:rPr lang="en-US" b="1" dirty="0" err="1" smtClean="0"/>
              <a:t>Infliximab</a:t>
            </a:r>
            <a:endParaRPr lang="en-US" b="1" dirty="0" smtClean="0"/>
          </a:p>
          <a:p>
            <a:pPr algn="just"/>
            <a:r>
              <a:rPr lang="en-US" dirty="0" err="1" smtClean="0"/>
              <a:t>Infliximab</a:t>
            </a:r>
            <a:r>
              <a:rPr lang="en-US" dirty="0" smtClean="0"/>
              <a:t> is used in patients with rheumatoid arthritis and </a:t>
            </a:r>
            <a:r>
              <a:rPr lang="en-US" dirty="0" err="1" smtClean="0"/>
              <a:t>Crohn’s</a:t>
            </a:r>
            <a:r>
              <a:rPr lang="en-US" dirty="0" smtClean="0"/>
              <a:t> disease. It can cause </a:t>
            </a:r>
            <a:r>
              <a:rPr lang="en-US" b="1" dirty="0" smtClean="0"/>
              <a:t>infusion reactions </a:t>
            </a:r>
            <a:r>
              <a:rPr lang="en-US" dirty="0" smtClean="0"/>
              <a:t>which can occur during or 1-2 hours after infusion. These reactions can cause symptoms such as </a:t>
            </a:r>
            <a:r>
              <a:rPr lang="en-US" b="1" dirty="0" smtClean="0"/>
              <a:t>fever, chills</a:t>
            </a:r>
            <a:r>
              <a:rPr lang="en-US" dirty="0" smtClean="0"/>
              <a:t> as well as </a:t>
            </a:r>
            <a:r>
              <a:rPr lang="en-US" b="1" dirty="0" err="1" smtClean="0"/>
              <a:t>dyspnoea</a:t>
            </a:r>
            <a:r>
              <a:rPr lang="en-US" b="1" dirty="0" smtClean="0"/>
              <a:t> and cough</a:t>
            </a:r>
            <a:r>
              <a:rPr lang="en-US" dirty="0" smtClean="0"/>
              <a:t>.</a:t>
            </a:r>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a:bodyPr>
          <a:lstStyle/>
          <a:p>
            <a:pPr algn="just">
              <a:buNone/>
            </a:pPr>
            <a:r>
              <a:rPr lang="en-US" b="1" dirty="0" smtClean="0"/>
              <a:t>3. Chemotherapeutic drugs</a:t>
            </a:r>
          </a:p>
          <a:p>
            <a:pPr marL="514350" indent="-514350" algn="just">
              <a:buAutoNum type="alphaLcPeriod"/>
            </a:pPr>
            <a:r>
              <a:rPr lang="en-US" b="1" dirty="0" err="1" smtClean="0"/>
              <a:t>Bleomycin</a:t>
            </a:r>
            <a:r>
              <a:rPr lang="en-US" b="1" dirty="0" smtClean="0"/>
              <a:t>: </a:t>
            </a:r>
          </a:p>
          <a:p>
            <a:pPr algn="just"/>
            <a:r>
              <a:rPr lang="en-US" dirty="0" err="1" smtClean="0"/>
              <a:t>Bleomycin</a:t>
            </a:r>
            <a:r>
              <a:rPr lang="en-US" dirty="0" smtClean="0"/>
              <a:t> is deposited in the skin and lungs; hence the most serious adverse effects are seen in these organs. </a:t>
            </a:r>
          </a:p>
          <a:p>
            <a:pPr algn="just"/>
            <a:r>
              <a:rPr lang="en-US" b="1" dirty="0" err="1" smtClean="0"/>
              <a:t>Bleomycin</a:t>
            </a:r>
            <a:r>
              <a:rPr lang="en-US" b="1" dirty="0" smtClean="0"/>
              <a:t>-induced </a:t>
            </a:r>
            <a:r>
              <a:rPr lang="en-US" b="1" dirty="0" err="1" smtClean="0"/>
              <a:t>pneumonitis</a:t>
            </a:r>
            <a:r>
              <a:rPr lang="en-US" dirty="0" smtClean="0"/>
              <a:t> usually occurs gradually in the first few months of therapy.</a:t>
            </a:r>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a:bodyPr>
          <a:lstStyle/>
          <a:p>
            <a:pPr algn="just"/>
            <a:r>
              <a:rPr lang="en-US" dirty="0" smtClean="0"/>
              <a:t>With doses of </a:t>
            </a:r>
            <a:r>
              <a:rPr lang="en-US" dirty="0" err="1" smtClean="0"/>
              <a:t>bleomycin</a:t>
            </a:r>
            <a:r>
              <a:rPr lang="en-US" dirty="0" smtClean="0"/>
              <a:t> less than 300mg, the incidence of </a:t>
            </a:r>
            <a:r>
              <a:rPr lang="en-US" dirty="0" err="1" smtClean="0"/>
              <a:t>pneumonitis</a:t>
            </a:r>
            <a:r>
              <a:rPr lang="en-US" dirty="0" smtClean="0"/>
              <a:t> is 3-5% whilst with doses higher than 500mg the incidence is 20%. </a:t>
            </a:r>
          </a:p>
          <a:p>
            <a:r>
              <a:rPr lang="en-US" dirty="0" smtClean="0"/>
              <a:t>Chronic lung damage secondary to the use of </a:t>
            </a:r>
            <a:r>
              <a:rPr lang="en-US" dirty="0" err="1" smtClean="0"/>
              <a:t>bleomycin</a:t>
            </a:r>
            <a:r>
              <a:rPr lang="en-US" dirty="0" smtClean="0"/>
              <a:t> is rare though it can progress to pulmonary fibrosis and death in a minority of patients.</a:t>
            </a:r>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fontScale="92500" lnSpcReduction="10000"/>
          </a:bodyPr>
          <a:lstStyle/>
          <a:p>
            <a:pPr algn="just"/>
            <a:r>
              <a:rPr lang="en-US" dirty="0" smtClean="0"/>
              <a:t>Risk factors for </a:t>
            </a:r>
            <a:r>
              <a:rPr lang="en-US" dirty="0" err="1" smtClean="0"/>
              <a:t>bleomycin</a:t>
            </a:r>
            <a:r>
              <a:rPr lang="en-US" dirty="0" smtClean="0"/>
              <a:t> toxicity include total dose of </a:t>
            </a:r>
            <a:r>
              <a:rPr lang="en-US" dirty="0" err="1" smtClean="0"/>
              <a:t>bleomycin</a:t>
            </a:r>
            <a:r>
              <a:rPr lang="en-US" dirty="0" smtClean="0"/>
              <a:t> given, exposure to high oxygen concentrations, thoracic radiation, decreased renal function, older age and smoking. </a:t>
            </a:r>
          </a:p>
          <a:p>
            <a:pPr algn="just">
              <a:buNone/>
            </a:pPr>
            <a:r>
              <a:rPr lang="en-US" b="1" dirty="0" smtClean="0"/>
              <a:t>b. </a:t>
            </a:r>
            <a:r>
              <a:rPr lang="en-US" b="1" dirty="0" err="1" smtClean="0"/>
              <a:t>Mitomycin</a:t>
            </a:r>
            <a:r>
              <a:rPr lang="en-US" b="1" dirty="0" smtClean="0"/>
              <a:t>-C</a:t>
            </a:r>
          </a:p>
          <a:p>
            <a:pPr algn="just"/>
            <a:r>
              <a:rPr lang="en-US" dirty="0" smtClean="0"/>
              <a:t>Incidence of pulmonary toxicity with </a:t>
            </a:r>
            <a:r>
              <a:rPr lang="en-US" dirty="0" err="1" smtClean="0"/>
              <a:t>Mitomycin</a:t>
            </a:r>
            <a:r>
              <a:rPr lang="en-US" dirty="0" smtClean="0"/>
              <a:t>-C is about 5% and this includes </a:t>
            </a:r>
            <a:r>
              <a:rPr lang="en-US" b="1" dirty="0" err="1" smtClean="0"/>
              <a:t>bronchospasm</a:t>
            </a:r>
            <a:r>
              <a:rPr lang="en-US" b="1" dirty="0" smtClean="0"/>
              <a:t>, acute </a:t>
            </a:r>
            <a:r>
              <a:rPr lang="en-US" b="1" dirty="0" err="1" smtClean="0"/>
              <a:t>pneumonitis</a:t>
            </a:r>
            <a:r>
              <a:rPr lang="en-US" b="1" dirty="0" smtClean="0"/>
              <a:t>, </a:t>
            </a:r>
            <a:r>
              <a:rPr lang="en-US" b="1" dirty="0" err="1" smtClean="0"/>
              <a:t>haemolytic</a:t>
            </a:r>
            <a:r>
              <a:rPr lang="en-US" b="1" dirty="0" smtClean="0"/>
              <a:t>-uremic-like syndrome, acute lung injury, chronic interstitial </a:t>
            </a:r>
            <a:r>
              <a:rPr lang="en-US" b="1" dirty="0" err="1" smtClean="0"/>
              <a:t>pneumonitis</a:t>
            </a:r>
            <a:r>
              <a:rPr lang="en-US" b="1" dirty="0" smtClean="0"/>
              <a:t>, and pleural disease.</a:t>
            </a: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a:bodyPr>
          <a:lstStyle/>
          <a:p>
            <a:pPr algn="just">
              <a:buNone/>
            </a:pPr>
            <a:r>
              <a:rPr lang="en-US" b="1" dirty="0" smtClean="0"/>
              <a:t>4. Hypnotics and </a:t>
            </a:r>
            <a:r>
              <a:rPr lang="en-US" b="1" dirty="0" err="1" smtClean="0"/>
              <a:t>Anxiolytics</a:t>
            </a:r>
            <a:endParaRPr lang="en-US" b="1" dirty="0" smtClean="0"/>
          </a:p>
          <a:p>
            <a:pPr>
              <a:buNone/>
            </a:pPr>
            <a:r>
              <a:rPr lang="en-US" b="1" dirty="0" smtClean="0"/>
              <a:t>a. Benzodiazepines</a:t>
            </a:r>
          </a:p>
          <a:p>
            <a:pPr algn="just"/>
            <a:r>
              <a:rPr lang="en-US" dirty="0" smtClean="0"/>
              <a:t>Benzodiazepines are widely prescribed in general practice to relieve anxiety and facilitate sleep. There is still much debate regarding the over use of this class of drugs, especially since benzodiazepines can easily cause dependence.</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fontScale="92500" lnSpcReduction="10000"/>
          </a:bodyPr>
          <a:lstStyle/>
          <a:p>
            <a:pPr algn="just"/>
            <a:r>
              <a:rPr lang="en-US" dirty="0" smtClean="0"/>
              <a:t>The lung is the only organ of the body that receives the entire circulation. In addition, the lung contains a heterogeneous population of cells capable of various metabolic functions, including: </a:t>
            </a:r>
          </a:p>
          <a:p>
            <a:pPr algn="just">
              <a:buFont typeface="Wingdings" pitchFamily="2" charset="2"/>
              <a:buChar char="Ø"/>
            </a:pPr>
            <a:r>
              <a:rPr lang="en-US" dirty="0" smtClean="0"/>
              <a:t> </a:t>
            </a:r>
            <a:r>
              <a:rPr lang="en-US" i="1" dirty="0" smtClean="0"/>
              <a:t>N -alkylation, </a:t>
            </a:r>
          </a:p>
          <a:p>
            <a:pPr algn="just">
              <a:buFont typeface="Wingdings" pitchFamily="2" charset="2"/>
              <a:buChar char="Ø"/>
            </a:pPr>
            <a:r>
              <a:rPr lang="en-US" i="1" dirty="0" smtClean="0"/>
              <a:t>N -</a:t>
            </a:r>
            <a:r>
              <a:rPr lang="en-US" i="1" dirty="0" err="1" smtClean="0"/>
              <a:t>dealkylation</a:t>
            </a:r>
            <a:r>
              <a:rPr lang="en-US" i="1" dirty="0" smtClean="0"/>
              <a:t>, </a:t>
            </a:r>
          </a:p>
          <a:p>
            <a:pPr algn="just">
              <a:buFont typeface="Wingdings" pitchFamily="2" charset="2"/>
              <a:buChar char="Ø"/>
            </a:pPr>
            <a:r>
              <a:rPr lang="en-US" i="1" dirty="0" smtClean="0"/>
              <a:t>N -oxidation, </a:t>
            </a:r>
          </a:p>
          <a:p>
            <a:pPr algn="just">
              <a:buFont typeface="Wingdings" pitchFamily="2" charset="2"/>
              <a:buChar char="Ø"/>
            </a:pPr>
            <a:r>
              <a:rPr lang="en-US" i="1" dirty="0" smtClean="0"/>
              <a:t>reduction of N -oxides, </a:t>
            </a:r>
          </a:p>
          <a:p>
            <a:pPr algn="just">
              <a:buFont typeface="Wingdings" pitchFamily="2" charset="2"/>
              <a:buChar char="Ø"/>
            </a:pPr>
            <a:r>
              <a:rPr lang="en-US" i="1" dirty="0" smtClean="0"/>
              <a:t>C -hydroxylation.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fontScale="85000" lnSpcReduction="10000"/>
          </a:bodyPr>
          <a:lstStyle/>
          <a:p>
            <a:pPr algn="just"/>
            <a:r>
              <a:rPr lang="en-US" dirty="0" smtClean="0"/>
              <a:t>Benzodiazepines are also weak respiratory depressants. When administered as </a:t>
            </a:r>
            <a:r>
              <a:rPr lang="en-US" dirty="0" err="1" smtClean="0"/>
              <a:t>monotherapy</a:t>
            </a:r>
            <a:r>
              <a:rPr lang="en-US" dirty="0" smtClean="0"/>
              <a:t>, respiratory depression with </a:t>
            </a:r>
            <a:r>
              <a:rPr lang="en-US" b="1" dirty="0" smtClean="0"/>
              <a:t>diazepam </a:t>
            </a:r>
            <a:r>
              <a:rPr lang="en-US" dirty="0" smtClean="0"/>
              <a:t>may be detectable at doses of 0.2mg/ kg (14mg dose for a 70kg person).</a:t>
            </a:r>
          </a:p>
          <a:p>
            <a:pPr algn="just"/>
            <a:r>
              <a:rPr lang="en-US" dirty="0" smtClean="0"/>
              <a:t>However, respiratory depression with benzodiazepines can be clinically significant when used in combination with other respiratory depressants or if allowed to accumulate to toxic levels.</a:t>
            </a:r>
          </a:p>
          <a:p>
            <a:pPr algn="just"/>
            <a:r>
              <a:rPr lang="en-US" dirty="0" smtClean="0"/>
              <a:t>Elderly patients are at particular risk from longer acting agents such as </a:t>
            </a:r>
            <a:r>
              <a:rPr lang="en-US" b="1" dirty="0" err="1" smtClean="0"/>
              <a:t>flurazepam</a:t>
            </a:r>
            <a:r>
              <a:rPr lang="en-US" b="1" dirty="0" smtClean="0"/>
              <a:t> and diazepam.</a:t>
            </a: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fontScale="85000" lnSpcReduction="20000"/>
          </a:bodyPr>
          <a:lstStyle/>
          <a:p>
            <a:pPr>
              <a:buNone/>
            </a:pPr>
            <a:r>
              <a:rPr lang="en-US" b="1" dirty="0" smtClean="0"/>
              <a:t>b. Barbiturates</a:t>
            </a:r>
          </a:p>
          <a:p>
            <a:pPr algn="just"/>
            <a:r>
              <a:rPr lang="en-US" dirty="0" smtClean="0"/>
              <a:t>Barbiturates are still sometimes prescribed for patients suffering from epilepsy. These are strongly associated with drug-induced respiratory depression and are, therefore, contraindicated in patients with severe respiratory disease. </a:t>
            </a:r>
          </a:p>
          <a:p>
            <a:pPr algn="just"/>
            <a:r>
              <a:rPr lang="en-US" dirty="0" smtClean="0"/>
              <a:t>Barbiturates are thought to induce respiratory depression by desensitization of the medulla to </a:t>
            </a:r>
            <a:r>
              <a:rPr lang="en-US" dirty="0" err="1" smtClean="0"/>
              <a:t>hypercapnia</a:t>
            </a:r>
            <a:r>
              <a:rPr lang="en-US" dirty="0" smtClean="0"/>
              <a:t> and these agents inhibit the respiratory rate and affect the depth and volume of inspiration. </a:t>
            </a:r>
          </a:p>
          <a:p>
            <a:pPr algn="just"/>
            <a:r>
              <a:rPr lang="en-US" dirty="0" smtClean="0"/>
              <a:t> </a:t>
            </a:r>
            <a:r>
              <a:rPr lang="en-US" dirty="0" err="1" smtClean="0"/>
              <a:t>Phenobarbitone</a:t>
            </a:r>
            <a:r>
              <a:rPr lang="en-US" dirty="0" smtClean="0"/>
              <a:t> should be therefore prescribed with great caution.</a:t>
            </a:r>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lnSpcReduction="10000"/>
          </a:bodyPr>
          <a:lstStyle/>
          <a:p>
            <a:pPr algn="just">
              <a:buNone/>
            </a:pPr>
            <a:r>
              <a:rPr lang="en-US" b="1" dirty="0" smtClean="0"/>
              <a:t>5. Antimicrobial drugs</a:t>
            </a:r>
          </a:p>
          <a:p>
            <a:pPr algn="just">
              <a:buNone/>
            </a:pPr>
            <a:r>
              <a:rPr lang="en-US" b="1" dirty="0" smtClean="0"/>
              <a:t>a. </a:t>
            </a:r>
            <a:r>
              <a:rPr lang="en-US" b="1" dirty="0" err="1" smtClean="0"/>
              <a:t>Nitrofurantoin</a:t>
            </a:r>
            <a:endParaRPr lang="en-US" b="1" dirty="0" smtClean="0"/>
          </a:p>
          <a:p>
            <a:pPr algn="just"/>
            <a:r>
              <a:rPr lang="en-US" dirty="0" err="1" smtClean="0"/>
              <a:t>Nitrofurantoin</a:t>
            </a:r>
            <a:r>
              <a:rPr lang="en-US" dirty="0" smtClean="0"/>
              <a:t>, commonly prescribed for urinary tract infections, may cause pulmonary disease with </a:t>
            </a:r>
            <a:r>
              <a:rPr lang="en-US" dirty="0" err="1" smtClean="0"/>
              <a:t>eosinophilia</a:t>
            </a:r>
            <a:r>
              <a:rPr lang="en-US" dirty="0" smtClean="0"/>
              <a:t>.</a:t>
            </a:r>
          </a:p>
          <a:p>
            <a:pPr algn="just"/>
            <a:r>
              <a:rPr lang="en-US" dirty="0" smtClean="0"/>
              <a:t>Initially the patient presents with fever, </a:t>
            </a:r>
            <a:r>
              <a:rPr lang="en-US" dirty="0" err="1" smtClean="0"/>
              <a:t>dyspnoea</a:t>
            </a:r>
            <a:r>
              <a:rPr lang="en-US" dirty="0" smtClean="0"/>
              <a:t>, cough and pulmonary infiltrates, and there is often marked peripheral blood </a:t>
            </a:r>
            <a:r>
              <a:rPr lang="en-US" dirty="0" err="1" smtClean="0"/>
              <a:t>eosinophilia</a:t>
            </a:r>
            <a:r>
              <a:rPr lang="en-US" dirty="0" smtClean="0"/>
              <a:t>.</a:t>
            </a:r>
            <a:endParaRPr 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a:bodyPr>
          <a:lstStyle/>
          <a:p>
            <a:pPr algn="just"/>
            <a:r>
              <a:rPr lang="en-US" dirty="0" smtClean="0"/>
              <a:t>Long term therapy with </a:t>
            </a:r>
            <a:r>
              <a:rPr lang="en-US" dirty="0" err="1" smtClean="0"/>
              <a:t>nitrofurantoin</a:t>
            </a:r>
            <a:r>
              <a:rPr lang="en-US" dirty="0" smtClean="0"/>
              <a:t> may eventually cause </a:t>
            </a:r>
            <a:r>
              <a:rPr lang="en-US" b="1" dirty="0" smtClean="0"/>
              <a:t>pulmonary fibrosis. </a:t>
            </a:r>
            <a:r>
              <a:rPr lang="en-US" dirty="0" smtClean="0"/>
              <a:t>This may occur from two months to five years after initiation of therapy and the patient will present with </a:t>
            </a:r>
            <a:r>
              <a:rPr lang="en-US" dirty="0" err="1" smtClean="0"/>
              <a:t>exertional</a:t>
            </a:r>
            <a:r>
              <a:rPr lang="en-US" dirty="0" smtClean="0"/>
              <a:t> </a:t>
            </a:r>
            <a:r>
              <a:rPr lang="en-US" dirty="0" err="1" smtClean="0"/>
              <a:t>dyspnoea</a:t>
            </a:r>
            <a:r>
              <a:rPr lang="en-US" dirty="0" smtClean="0"/>
              <a:t> and a non-productive cough and fatigue. This chronic form represents direct tissue damage from oxidants.</a:t>
            </a:r>
            <a:endParaRPr lang="en-U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fontScale="85000" lnSpcReduction="10000"/>
          </a:bodyPr>
          <a:lstStyle/>
          <a:p>
            <a:pPr algn="just">
              <a:buNone/>
            </a:pPr>
            <a:r>
              <a:rPr lang="en-US" b="1" dirty="0" smtClean="0"/>
              <a:t>b. Sulphonamides and </a:t>
            </a:r>
            <a:r>
              <a:rPr lang="en-US" b="1" dirty="0" err="1" smtClean="0"/>
              <a:t>sulpha</a:t>
            </a:r>
            <a:r>
              <a:rPr lang="en-US" b="1" dirty="0" smtClean="0"/>
              <a:t> containing drugs</a:t>
            </a:r>
          </a:p>
          <a:p>
            <a:pPr algn="just"/>
            <a:r>
              <a:rPr lang="en-US" dirty="0" smtClean="0"/>
              <a:t>Sulphonamides, commonly used to treat urinary tract infections as a combination in co-</a:t>
            </a:r>
            <a:r>
              <a:rPr lang="en-US" dirty="0" err="1" smtClean="0"/>
              <a:t>trimoxazole</a:t>
            </a:r>
            <a:r>
              <a:rPr lang="en-US" dirty="0" smtClean="0"/>
              <a:t>, are known to cause </a:t>
            </a:r>
            <a:r>
              <a:rPr lang="en-US" b="1" dirty="0" smtClean="0"/>
              <a:t>pulmonary </a:t>
            </a:r>
            <a:r>
              <a:rPr lang="en-US" b="1" dirty="0" err="1" smtClean="0"/>
              <a:t>eosinophilia</a:t>
            </a:r>
            <a:r>
              <a:rPr lang="en-US" b="1" dirty="0" smtClean="0"/>
              <a:t> </a:t>
            </a:r>
            <a:r>
              <a:rPr lang="en-US" dirty="0" smtClean="0"/>
              <a:t>which tends to occur 10-14 days after exposure. </a:t>
            </a:r>
          </a:p>
          <a:p>
            <a:pPr algn="just"/>
            <a:r>
              <a:rPr lang="en-US" dirty="0" smtClean="0"/>
              <a:t>The patient presents with fever, blood </a:t>
            </a:r>
            <a:r>
              <a:rPr lang="en-US" dirty="0" err="1" smtClean="0"/>
              <a:t>eosinophilia</a:t>
            </a:r>
            <a:r>
              <a:rPr lang="en-US" dirty="0" smtClean="0"/>
              <a:t> and new pulmonary opacities. </a:t>
            </a:r>
          </a:p>
          <a:p>
            <a:pPr algn="just"/>
            <a:r>
              <a:rPr lang="en-US" dirty="0" smtClean="0"/>
              <a:t> </a:t>
            </a:r>
            <a:r>
              <a:rPr lang="en-US" dirty="0" err="1" smtClean="0"/>
              <a:t>Sulfasalazine</a:t>
            </a:r>
            <a:r>
              <a:rPr lang="en-US" dirty="0" smtClean="0"/>
              <a:t>, indicated for ulcerative colitis, </a:t>
            </a:r>
            <a:r>
              <a:rPr lang="en-US" dirty="0" err="1" smtClean="0"/>
              <a:t>Crohn’s</a:t>
            </a:r>
            <a:r>
              <a:rPr lang="en-US" dirty="0" smtClean="0"/>
              <a:t> disease and rheumatoid arthritis, can cause lung complications such as </a:t>
            </a:r>
            <a:r>
              <a:rPr lang="en-US" b="1" dirty="0" err="1" smtClean="0"/>
              <a:t>eosinophilia</a:t>
            </a:r>
            <a:r>
              <a:rPr lang="en-US" b="1" dirty="0" smtClean="0"/>
              <a:t> and </a:t>
            </a:r>
            <a:r>
              <a:rPr lang="en-US" b="1" dirty="0" err="1" smtClean="0"/>
              <a:t>fibrosing</a:t>
            </a:r>
            <a:r>
              <a:rPr lang="en-US" b="1" dirty="0" smtClean="0"/>
              <a:t> </a:t>
            </a:r>
            <a:r>
              <a:rPr lang="en-US" b="1" dirty="0" err="1" smtClean="0"/>
              <a:t>alveolitis</a:t>
            </a:r>
            <a:r>
              <a:rPr lang="en-US" b="1" dirty="0" smtClean="0"/>
              <a:t>.</a:t>
            </a:r>
            <a:endParaRPr lang="en-US"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a:bodyPr>
          <a:lstStyle/>
          <a:p>
            <a:pPr>
              <a:buNone/>
            </a:pPr>
            <a:r>
              <a:rPr lang="en-US" b="1" dirty="0" smtClean="0"/>
              <a:t>c. Tetracyclines</a:t>
            </a:r>
          </a:p>
          <a:p>
            <a:pPr algn="just"/>
            <a:r>
              <a:rPr lang="en-US" dirty="0" err="1" smtClean="0"/>
              <a:t>Minocycline</a:t>
            </a:r>
            <a:r>
              <a:rPr lang="en-US" dirty="0" smtClean="0"/>
              <a:t> can cause pulmonary </a:t>
            </a:r>
            <a:r>
              <a:rPr lang="en-US" dirty="0" err="1" smtClean="0"/>
              <a:t>eosinophilia</a:t>
            </a:r>
            <a:r>
              <a:rPr lang="en-US" dirty="0" smtClean="0"/>
              <a:t>, which is </a:t>
            </a:r>
            <a:r>
              <a:rPr lang="en-US" dirty="0" err="1" smtClean="0"/>
              <a:t>characterised</a:t>
            </a:r>
            <a:r>
              <a:rPr lang="en-US" dirty="0" smtClean="0"/>
              <a:t> by pulmonary infiltrates on the chest </a:t>
            </a:r>
            <a:r>
              <a:rPr lang="en-US" dirty="0" err="1" smtClean="0"/>
              <a:t>Xray</a:t>
            </a:r>
            <a:r>
              <a:rPr lang="en-US" dirty="0" smtClean="0"/>
              <a:t>, chest symptoms such as </a:t>
            </a:r>
            <a:r>
              <a:rPr lang="en-US" dirty="0" err="1" smtClean="0"/>
              <a:t>dyspnoea</a:t>
            </a:r>
            <a:r>
              <a:rPr lang="en-US" dirty="0" smtClean="0"/>
              <a:t>, and </a:t>
            </a:r>
            <a:r>
              <a:rPr lang="en-US" dirty="0" err="1" smtClean="0"/>
              <a:t>eosinophilia</a:t>
            </a:r>
            <a:r>
              <a:rPr lang="en-US" dirty="0" smtClean="0"/>
              <a:t> in blood and </a:t>
            </a:r>
            <a:r>
              <a:rPr lang="en-US" dirty="0" err="1" smtClean="0"/>
              <a:t>bronchoalveolar</a:t>
            </a:r>
            <a:r>
              <a:rPr lang="en-US" dirty="0" smtClean="0"/>
              <a:t> </a:t>
            </a:r>
            <a:r>
              <a:rPr lang="en-US" dirty="0" err="1" smtClean="0"/>
              <a:t>lavage</a:t>
            </a:r>
            <a:r>
              <a:rPr lang="en-US" dirty="0" smtClean="0"/>
              <a:t> fluids. </a:t>
            </a:r>
          </a:p>
          <a:p>
            <a:pPr algn="just"/>
            <a:r>
              <a:rPr lang="en-US" dirty="0" smtClean="0"/>
              <a:t>These symptoms may be severe enough to lead to transient respiratory failure.</a:t>
            </a:r>
            <a:endParaRPr lang="en-US"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a:bodyPr>
          <a:lstStyle/>
          <a:p>
            <a:pPr>
              <a:buNone/>
            </a:pPr>
            <a:r>
              <a:rPr lang="en-US" b="1" dirty="0" smtClean="0"/>
              <a:t>6. Illicit drugs</a:t>
            </a:r>
          </a:p>
          <a:p>
            <a:pPr marL="514350" indent="-514350">
              <a:buAutoNum type="alphaLcPeriod"/>
            </a:pPr>
            <a:r>
              <a:rPr lang="en-US" b="1" dirty="0" smtClean="0"/>
              <a:t>Cannabis: </a:t>
            </a:r>
          </a:p>
          <a:p>
            <a:pPr marL="514350" indent="-514350" algn="just"/>
            <a:r>
              <a:rPr lang="en-US" dirty="0" smtClean="0"/>
              <a:t>the most widely used </a:t>
            </a:r>
            <a:r>
              <a:rPr lang="fr-FR" dirty="0" err="1" smtClean="0"/>
              <a:t>illicit</a:t>
            </a:r>
            <a:r>
              <a:rPr lang="fr-FR" dirty="0" smtClean="0"/>
              <a:t> </a:t>
            </a:r>
            <a:r>
              <a:rPr lang="fr-FR" dirty="0" err="1" smtClean="0"/>
              <a:t>drug</a:t>
            </a:r>
            <a:r>
              <a:rPr lang="fr-FR" dirty="0" smtClean="0"/>
              <a:t>, </a:t>
            </a:r>
            <a:r>
              <a:rPr lang="fr-FR" dirty="0" err="1" smtClean="0"/>
              <a:t>contains</a:t>
            </a:r>
            <a:r>
              <a:rPr lang="fr-FR" dirty="0" smtClean="0"/>
              <a:t> </a:t>
            </a:r>
            <a:r>
              <a:rPr lang="fr-FR" dirty="0" err="1" smtClean="0"/>
              <a:t>carcinogens</a:t>
            </a:r>
            <a:r>
              <a:rPr lang="fr-FR" dirty="0" smtClean="0"/>
              <a:t> </a:t>
            </a:r>
            <a:r>
              <a:rPr lang="fr-FR" dirty="0" err="1" smtClean="0"/>
              <a:t>similar</a:t>
            </a:r>
            <a:r>
              <a:rPr lang="fr-FR" dirty="0" smtClean="0"/>
              <a:t> </a:t>
            </a:r>
            <a:r>
              <a:rPr lang="en-US" dirty="0" smtClean="0"/>
              <a:t>to those found in tobacco smoke, and hence chronic heavy marijuana use may predispose people to chronic obstructive lung disease</a:t>
            </a:r>
            <a:endParaRPr lang="en-US"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fontScale="92500" lnSpcReduction="10000"/>
          </a:bodyPr>
          <a:lstStyle/>
          <a:p>
            <a:pPr>
              <a:buNone/>
            </a:pPr>
            <a:r>
              <a:rPr lang="en-US" b="1" dirty="0" smtClean="0"/>
              <a:t>b. Heroin </a:t>
            </a:r>
          </a:p>
          <a:p>
            <a:pPr algn="just"/>
            <a:r>
              <a:rPr lang="en-US" dirty="0" smtClean="0"/>
              <a:t> is a derivative of morphine and can cause slow breathing by stimulation of mu receptors. Heroin reduces the brain’s responsiveness to changes in PCO2 and with high doses, it can also depress the brain’s response to hypoxia. </a:t>
            </a:r>
          </a:p>
          <a:p>
            <a:pPr algn="just"/>
            <a:r>
              <a:rPr lang="en-US" dirty="0" smtClean="0"/>
              <a:t>This results in severe respiratory depression progressing to </a:t>
            </a:r>
            <a:r>
              <a:rPr lang="en-US" dirty="0" err="1" smtClean="0"/>
              <a:t>apnoea</a:t>
            </a:r>
            <a:r>
              <a:rPr lang="en-US" dirty="0" smtClean="0"/>
              <a:t>. Therefore, fatal heroin overdose is nearly always caused by respiratory arrest.</a:t>
            </a:r>
            <a:endParaRPr lang="en-US"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fontScale="92500" lnSpcReduction="10000"/>
          </a:bodyPr>
          <a:lstStyle/>
          <a:p>
            <a:pPr>
              <a:buNone/>
            </a:pPr>
            <a:r>
              <a:rPr lang="en-US" b="1" dirty="0" smtClean="0"/>
              <a:t>c. Cocaine: </a:t>
            </a:r>
          </a:p>
          <a:p>
            <a:pPr algn="just"/>
            <a:r>
              <a:rPr lang="en-US" b="1" dirty="0" smtClean="0"/>
              <a:t> </a:t>
            </a:r>
            <a:r>
              <a:rPr lang="en-US" dirty="0" smtClean="0"/>
              <a:t>may cause wheezing which occurs from exacerbated asthma or hypersensitivity </a:t>
            </a:r>
            <a:r>
              <a:rPr lang="en-US" dirty="0" err="1" smtClean="0"/>
              <a:t>pneumonitis</a:t>
            </a:r>
            <a:r>
              <a:rPr lang="en-US" dirty="0" smtClean="0"/>
              <a:t>. </a:t>
            </a:r>
          </a:p>
          <a:p>
            <a:pPr algn="just"/>
            <a:r>
              <a:rPr lang="en-US" dirty="0" smtClean="0"/>
              <a:t> Cocaine use may also lead to non-</a:t>
            </a:r>
            <a:r>
              <a:rPr lang="en-US" dirty="0" err="1" smtClean="0"/>
              <a:t>cardiogenic</a:t>
            </a:r>
            <a:r>
              <a:rPr lang="en-US" dirty="0" smtClean="0"/>
              <a:t> pulmonary </a:t>
            </a:r>
            <a:r>
              <a:rPr lang="en-US" dirty="0" err="1" smtClean="0"/>
              <a:t>oedema</a:t>
            </a:r>
            <a:r>
              <a:rPr lang="en-US" dirty="0" smtClean="0"/>
              <a:t> or to diffuse alveolar hemorrhage.</a:t>
            </a:r>
          </a:p>
          <a:p>
            <a:pPr algn="just"/>
            <a:r>
              <a:rPr lang="en-US" dirty="0" smtClean="0"/>
              <a:t>Long-term users of crack, a chemical derivative of cocaine, can suffer from bronchitis and other breathing problems</a:t>
            </a:r>
            <a:endParaRPr lang="en-US"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a:bodyPr>
          <a:lstStyle/>
          <a:p>
            <a:pPr algn="just">
              <a:buNone/>
            </a:pPr>
            <a:r>
              <a:rPr lang="en-US" b="1" dirty="0" smtClean="0"/>
              <a:t>7. Miscellaneous Drugs</a:t>
            </a:r>
          </a:p>
          <a:p>
            <a:pPr algn="just"/>
            <a:r>
              <a:rPr lang="en-US" dirty="0" smtClean="0"/>
              <a:t>Several other drugs can affect the respiratory system. </a:t>
            </a:r>
          </a:p>
          <a:p>
            <a:pPr algn="just"/>
            <a:r>
              <a:rPr lang="en-US" dirty="0" smtClean="0"/>
              <a:t> </a:t>
            </a:r>
            <a:r>
              <a:rPr lang="en-US" b="1" dirty="0" err="1" smtClean="0"/>
              <a:t>Bromocriptine</a:t>
            </a:r>
            <a:r>
              <a:rPr lang="en-US" b="1" dirty="0" smtClean="0"/>
              <a:t>,</a:t>
            </a:r>
            <a:r>
              <a:rPr lang="en-US" dirty="0" smtClean="0"/>
              <a:t> a stimulant of dopamine receptors, can cause pulmonary fibrosis and pleural disease as well as nasal congestion. </a:t>
            </a:r>
          </a:p>
          <a:p>
            <a:pPr algn="just"/>
            <a:r>
              <a:rPr lang="en-US" b="1" dirty="0" smtClean="0"/>
              <a:t>Antidepressant and antipsychotic </a:t>
            </a:r>
            <a:r>
              <a:rPr lang="en-US" dirty="0" smtClean="0"/>
              <a:t>agents have been associated with pulmonary </a:t>
            </a:r>
            <a:r>
              <a:rPr lang="en-US" dirty="0" err="1" smtClean="0"/>
              <a:t>oedema</a:t>
            </a:r>
            <a:r>
              <a:rPr lang="en-US" dirty="0" smtClean="0"/>
              <a:t>.</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a:bodyPr>
          <a:lstStyle/>
          <a:p>
            <a:pPr algn="just"/>
            <a:r>
              <a:rPr lang="en-US" dirty="0" smtClean="0"/>
              <a:t>Drug-induced lung disease is a relatively common condition caused by an adverse reaction to medication and it is often impossible to predict who will develop lung disease resulting from a drug.</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fontScale="92500" lnSpcReduction="20000"/>
          </a:bodyPr>
          <a:lstStyle/>
          <a:p>
            <a:pPr algn="just"/>
            <a:r>
              <a:rPr lang="en-US" b="1" dirty="0" err="1" smtClean="0"/>
              <a:t>Venlafaxine</a:t>
            </a:r>
            <a:r>
              <a:rPr lang="en-US" b="1" dirty="0" smtClean="0"/>
              <a:t>,</a:t>
            </a:r>
            <a:r>
              <a:rPr lang="en-US" dirty="0" smtClean="0"/>
              <a:t> a serotonin and </a:t>
            </a:r>
            <a:r>
              <a:rPr lang="en-US" dirty="0" err="1" smtClean="0"/>
              <a:t>noradrenaline</a:t>
            </a:r>
            <a:r>
              <a:rPr lang="en-US" dirty="0" smtClean="0"/>
              <a:t> reuptake inhibitor, may potentially cause </a:t>
            </a:r>
            <a:r>
              <a:rPr lang="en-US" dirty="0" err="1" smtClean="0"/>
              <a:t>pneumonitis</a:t>
            </a:r>
            <a:r>
              <a:rPr lang="en-US" dirty="0" smtClean="0"/>
              <a:t>.</a:t>
            </a:r>
          </a:p>
          <a:p>
            <a:pPr algn="just"/>
            <a:r>
              <a:rPr lang="en-US" b="1" dirty="0" smtClean="0"/>
              <a:t>Some propellants </a:t>
            </a:r>
            <a:r>
              <a:rPr lang="en-US" dirty="0" smtClean="0"/>
              <a:t>found in inhalers which are intended to relieve respiratory problems, may actually cause cough. </a:t>
            </a:r>
          </a:p>
          <a:p>
            <a:pPr algn="just"/>
            <a:r>
              <a:rPr lang="en-US" b="1" dirty="0" err="1" smtClean="0"/>
              <a:t>Doxazosin</a:t>
            </a:r>
            <a:r>
              <a:rPr lang="en-US" b="1" dirty="0" smtClean="0"/>
              <a:t>, </a:t>
            </a:r>
            <a:r>
              <a:rPr lang="en-US" dirty="0" smtClean="0"/>
              <a:t>an alpha-</a:t>
            </a:r>
            <a:r>
              <a:rPr lang="en-US" dirty="0" err="1" smtClean="0"/>
              <a:t>adrenoceptor</a:t>
            </a:r>
            <a:r>
              <a:rPr lang="en-US" dirty="0" smtClean="0"/>
              <a:t> blocking drug, may cause rhinitis.  </a:t>
            </a:r>
          </a:p>
          <a:p>
            <a:pPr algn="just"/>
            <a:r>
              <a:rPr lang="en-US" b="1" dirty="0" smtClean="0"/>
              <a:t> </a:t>
            </a:r>
            <a:r>
              <a:rPr lang="en-US" b="1" dirty="0" err="1" smtClean="0"/>
              <a:t>Candersartan</a:t>
            </a:r>
            <a:r>
              <a:rPr lang="en-US" dirty="0" smtClean="0"/>
              <a:t>, an </a:t>
            </a:r>
            <a:r>
              <a:rPr lang="en-US" dirty="0" err="1" smtClean="0"/>
              <a:t>angiotensin</a:t>
            </a:r>
            <a:r>
              <a:rPr lang="en-US" dirty="0" smtClean="0"/>
              <a:t>-II receptor antagonist causes influenza like symptoms including rhinitis and </a:t>
            </a:r>
            <a:r>
              <a:rPr lang="en-US" dirty="0" err="1" smtClean="0"/>
              <a:t>pharyngitis</a:t>
            </a:r>
            <a:r>
              <a:rPr lang="en-US" dirty="0" smtClean="0"/>
              <a:t>.</a:t>
            </a:r>
            <a:endParaRPr lang="en-US"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a:bodyPr>
          <a:lstStyle/>
          <a:p>
            <a:pPr algn="just">
              <a:buNone/>
            </a:pPr>
            <a:r>
              <a:rPr lang="en-US" b="1" dirty="0" smtClean="0"/>
              <a:t>Treatment : </a:t>
            </a:r>
          </a:p>
          <a:p>
            <a:pPr algn="just"/>
            <a:r>
              <a:rPr lang="en-US" dirty="0" smtClean="0"/>
              <a:t>Primary treatment of drug induced pulmonary diseases is discontinuation of the offending agent and supportive care. (e.g administration of corticosteroids and bronchodilators). </a:t>
            </a:r>
            <a:endParaRPr lang="en-US" smtClean="0"/>
          </a:p>
          <a:p>
            <a:pPr algn="just"/>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a:bodyPr>
          <a:lstStyle/>
          <a:p>
            <a:pPr algn="just">
              <a:buNone/>
            </a:pPr>
            <a:r>
              <a:rPr lang="en-US" b="1" dirty="0" smtClean="0"/>
              <a:t>Mechanisms:</a:t>
            </a:r>
          </a:p>
          <a:p>
            <a:pPr algn="just"/>
            <a:r>
              <a:rPr lang="en-US" dirty="0" smtClean="0"/>
              <a:t>Drug-induced lung disease may occur via various mechanisms:</a:t>
            </a:r>
          </a:p>
          <a:p>
            <a:pPr algn="just">
              <a:buNone/>
            </a:pPr>
            <a:r>
              <a:rPr lang="en-US" b="1" dirty="0" smtClean="0"/>
              <a:t>1.  Direct toxicity</a:t>
            </a:r>
            <a:r>
              <a:rPr lang="en-US" dirty="0" smtClean="0"/>
              <a:t>: This usually takes time before it manifests clinically. The toxic effect is usually dose related, though other factors such as age and renal function can enhance toxicity.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lnSpcReduction="10000"/>
          </a:bodyPr>
          <a:lstStyle/>
          <a:p>
            <a:pPr algn="just">
              <a:buNone/>
            </a:pPr>
            <a:r>
              <a:rPr lang="en-US" b="1" dirty="0" smtClean="0"/>
              <a:t>2. Hypersensitivity reaction: </a:t>
            </a:r>
            <a:r>
              <a:rPr lang="en-US" dirty="0" smtClean="0"/>
              <a:t>This is not dose related and requires prior sensitization to the drug. It is a result of interactions between the drug and humeral antibodies or sensitized lymphocytes.</a:t>
            </a:r>
          </a:p>
          <a:p>
            <a:pPr algn="just">
              <a:buNone/>
            </a:pPr>
            <a:r>
              <a:rPr lang="en-US" b="1" dirty="0" smtClean="0"/>
              <a:t>3. Pulmonary edema</a:t>
            </a:r>
            <a:r>
              <a:rPr lang="en-US" dirty="0" smtClean="0"/>
              <a:t>: This can occur with various drugs. Pulmonary edema typically occurs within hours of administration of the drug.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a:bodyPr>
          <a:lstStyle/>
          <a:p>
            <a:pPr algn="just">
              <a:buNone/>
            </a:pPr>
            <a:r>
              <a:rPr lang="en-US" b="1" dirty="0" smtClean="0"/>
              <a:t>4.Pulmonary </a:t>
            </a:r>
            <a:r>
              <a:rPr lang="en-US" b="1" dirty="0" err="1" smtClean="0"/>
              <a:t>haemorrhage</a:t>
            </a:r>
            <a:r>
              <a:rPr lang="en-US" dirty="0" smtClean="0"/>
              <a:t>: This is most commonly a complication of anticoagulant therapy or drug induced </a:t>
            </a:r>
            <a:r>
              <a:rPr lang="en-US" dirty="0" err="1" smtClean="0"/>
              <a:t>thrombocytaemia</a:t>
            </a:r>
            <a:r>
              <a:rPr lang="en-US" dirty="0" smtClean="0"/>
              <a:t>.</a:t>
            </a:r>
          </a:p>
          <a:p>
            <a:pPr algn="just">
              <a:buNone/>
            </a:pPr>
            <a:r>
              <a:rPr lang="en-US" b="1" dirty="0" smtClean="0"/>
              <a:t>5. Pulmonary </a:t>
            </a:r>
            <a:r>
              <a:rPr lang="en-US" b="1" dirty="0" err="1" smtClean="0"/>
              <a:t>granulomas</a:t>
            </a:r>
            <a:r>
              <a:rPr lang="en-US" dirty="0" smtClean="0"/>
              <a:t>: These are composed of macrophages reacting to various drugs.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fontScale="85000" lnSpcReduction="10000"/>
          </a:bodyPr>
          <a:lstStyle/>
          <a:p>
            <a:pPr algn="just">
              <a:buNone/>
            </a:pPr>
            <a:r>
              <a:rPr lang="en-US" b="1" dirty="0" smtClean="0"/>
              <a:t>DRUGS INDUCING PULMONARY DISEASES:</a:t>
            </a:r>
          </a:p>
          <a:p>
            <a:pPr algn="just">
              <a:buNone/>
            </a:pPr>
            <a:r>
              <a:rPr lang="en-US" b="1" dirty="0" smtClean="0"/>
              <a:t>1. Cardiovascular Drugs:</a:t>
            </a:r>
          </a:p>
          <a:p>
            <a:pPr marL="514350" indent="-514350" algn="just">
              <a:buAutoNum type="alphaLcPeriod"/>
            </a:pPr>
            <a:r>
              <a:rPr lang="en-US" b="1" dirty="0" err="1" smtClean="0"/>
              <a:t>Angiotensin</a:t>
            </a:r>
            <a:r>
              <a:rPr lang="en-US" b="1" dirty="0" smtClean="0"/>
              <a:t>-converting enzyme inhibitors (ACEIs):</a:t>
            </a:r>
          </a:p>
          <a:p>
            <a:pPr algn="just"/>
            <a:r>
              <a:rPr lang="en-US" dirty="0" err="1" smtClean="0"/>
              <a:t>Angiotensin</a:t>
            </a:r>
            <a:r>
              <a:rPr lang="en-US" dirty="0" smtClean="0"/>
              <a:t> converting enzyme inhibitors (ACEIs) are prescribed for the treatment of hypertension, especially in the presence of left ventricular dysfunction and CHF. </a:t>
            </a:r>
          </a:p>
          <a:p>
            <a:pPr algn="just"/>
            <a:r>
              <a:rPr lang="en-US" dirty="0" smtClean="0"/>
              <a:t> In these patients ACEIs decrease morbidity and mortality. Yet, some patients may experience a tedious dry cough which affects their compliance. Cough is the most common adverse effect with this class of drugs.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fontScale="92500" lnSpcReduction="20000"/>
          </a:bodyPr>
          <a:lstStyle/>
          <a:p>
            <a:pPr algn="just"/>
            <a:r>
              <a:rPr lang="en-US" dirty="0" smtClean="0"/>
              <a:t>The etiology of ACEI related side-effects is not completely understood, however, the accumulation of </a:t>
            </a:r>
            <a:r>
              <a:rPr lang="en-US" b="1" dirty="0" err="1" smtClean="0"/>
              <a:t>bradykinin</a:t>
            </a:r>
            <a:r>
              <a:rPr lang="en-US" dirty="0" smtClean="0"/>
              <a:t> is thought to be one explanation.</a:t>
            </a:r>
          </a:p>
          <a:p>
            <a:pPr algn="just"/>
            <a:r>
              <a:rPr lang="en-US" dirty="0" smtClean="0"/>
              <a:t> </a:t>
            </a:r>
            <a:r>
              <a:rPr lang="en-US" dirty="0" err="1" smtClean="0"/>
              <a:t>Bradykinin</a:t>
            </a:r>
            <a:r>
              <a:rPr lang="en-US" dirty="0" smtClean="0"/>
              <a:t> causes </a:t>
            </a:r>
            <a:r>
              <a:rPr lang="en-US" dirty="0" err="1" smtClean="0"/>
              <a:t>vasodilation</a:t>
            </a:r>
            <a:r>
              <a:rPr lang="en-US" dirty="0" smtClean="0"/>
              <a:t> and capillary leakage leading to side effects. </a:t>
            </a:r>
          </a:p>
          <a:p>
            <a:pPr algn="just">
              <a:buNone/>
            </a:pPr>
            <a:r>
              <a:rPr lang="en-US" b="1" dirty="0" smtClean="0"/>
              <a:t>b. Beta-Blockers</a:t>
            </a:r>
          </a:p>
          <a:p>
            <a:pPr algn="just"/>
            <a:r>
              <a:rPr lang="en-US" dirty="0" smtClean="0"/>
              <a:t>Beta-blockers are frequently prescribed in hypertensive patients or </a:t>
            </a:r>
            <a:r>
              <a:rPr lang="en-US" dirty="0" err="1" smtClean="0"/>
              <a:t>ischaemic</a:t>
            </a:r>
            <a:r>
              <a:rPr lang="en-US" dirty="0" smtClean="0"/>
              <a:t> heart disease sufferers without taking into consideration whether the patient suffers from asthma.</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DRUG INDUCED PULMONARY DISEASES</a:t>
            </a:r>
            <a:endParaRPr lang="en-US" dirty="0"/>
          </a:p>
        </p:txBody>
      </p:sp>
      <p:sp>
        <p:nvSpPr>
          <p:cNvPr id="4" name="Content Placeholder 3"/>
          <p:cNvSpPr>
            <a:spLocks noGrp="1"/>
          </p:cNvSpPr>
          <p:nvPr>
            <p:ph idx="1"/>
          </p:nvPr>
        </p:nvSpPr>
        <p:spPr/>
        <p:txBody>
          <a:bodyPr>
            <a:normAutofit lnSpcReduction="10000"/>
          </a:bodyPr>
          <a:lstStyle/>
          <a:p>
            <a:pPr algn="just"/>
            <a:r>
              <a:rPr lang="en-US" dirty="0" smtClean="0"/>
              <a:t>Beta-blockers are contraindicated in asthma as they can cause </a:t>
            </a:r>
            <a:r>
              <a:rPr lang="en-US" b="1" dirty="0" err="1" smtClean="0"/>
              <a:t>bronchospasm</a:t>
            </a:r>
            <a:r>
              <a:rPr lang="en-US" dirty="0" smtClean="0"/>
              <a:t>. </a:t>
            </a:r>
          </a:p>
          <a:p>
            <a:pPr algn="just"/>
            <a:r>
              <a:rPr lang="en-US" dirty="0" smtClean="0"/>
              <a:t>Being competitive inhibitors of beta-</a:t>
            </a:r>
            <a:r>
              <a:rPr lang="en-US" dirty="0" err="1" smtClean="0"/>
              <a:t>adrenoceptors</a:t>
            </a:r>
            <a:r>
              <a:rPr lang="en-US" dirty="0" smtClean="0"/>
              <a:t>, even small doses of beta-blockers can cause </a:t>
            </a:r>
            <a:r>
              <a:rPr lang="en-US" dirty="0" err="1" smtClean="0"/>
              <a:t>bronchospasm</a:t>
            </a:r>
            <a:r>
              <a:rPr lang="en-US" dirty="0" smtClean="0"/>
              <a:t>, with manifesting symptoms such as shortness of breath and wheezing. This can also be extended to topical </a:t>
            </a:r>
            <a:r>
              <a:rPr lang="en-US" dirty="0" err="1" smtClean="0"/>
              <a:t>betablockers</a:t>
            </a:r>
            <a:r>
              <a:rPr lang="en-US" dirty="0" smtClean="0"/>
              <a:t>, such as </a:t>
            </a:r>
            <a:r>
              <a:rPr lang="en-US" b="1" dirty="0" smtClean="0"/>
              <a:t>eye drops.</a:t>
            </a: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1775</Words>
  <Application>Microsoft Office PowerPoint</Application>
  <PresentationFormat>On-screen Show (4:3)</PresentationFormat>
  <Paragraphs>130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DRUG INDUCED PULMONARY DISEASES</vt:lpstr>
      <vt:lpstr>DRUG INDUCED PULMONARY DISEASES</vt:lpstr>
      <vt:lpstr>DRUG INDUCED PULMONARY DISEASES</vt:lpstr>
      <vt:lpstr>DRUG INDUCED PULMONARY DISEASES</vt:lpstr>
      <vt:lpstr>DRUG INDUCED PULMONARY DISEASES</vt:lpstr>
      <vt:lpstr>DRUG INDUCED PULMONARY DISEASES</vt:lpstr>
      <vt:lpstr>DRUG INDUCED PULMONARY DISEASES</vt:lpstr>
      <vt:lpstr>DRUG INDUCED PULMONARY DISEASES</vt:lpstr>
      <vt:lpstr>DRUG INDUCED PULMONARY DISEASES</vt:lpstr>
      <vt:lpstr>DRUG INDUCED PULMONARY DISEASES</vt:lpstr>
      <vt:lpstr>DRUG INDUCED PULMONARY DISEASES</vt:lpstr>
      <vt:lpstr>DRUG INDUCED PULMONARY DISEASES</vt:lpstr>
      <vt:lpstr>DRUG INDUCED PULMONARY DISEASES</vt:lpstr>
      <vt:lpstr>DRUG INDUCED PULMONARY DISEASES</vt:lpstr>
      <vt:lpstr>DRUG INDUCED PULMONARY DISEASES</vt:lpstr>
      <vt:lpstr>DRUG INDUCED PULMONARY DISEASES</vt:lpstr>
      <vt:lpstr>DRUG INDUCED PULMONARY DISEASES</vt:lpstr>
      <vt:lpstr>DRUG INDUCED PULMONARY DISEASES</vt:lpstr>
      <vt:lpstr>DRUG INDUCED PULMONARY DISEASES</vt:lpstr>
      <vt:lpstr>DRUG INDUCED PULMONARY DISEASES</vt:lpstr>
      <vt:lpstr>DRUG INDUCED PULMONARY DISEASES</vt:lpstr>
      <vt:lpstr>DRUG INDUCED PULMONARY DISEASES</vt:lpstr>
      <vt:lpstr>DRUG INDUCED PULMONARY DISEASES</vt:lpstr>
      <vt:lpstr>DRUG INDUCED PULMONARY DISEASES</vt:lpstr>
      <vt:lpstr>DRUG INDUCED PULMONARY DISEASES</vt:lpstr>
      <vt:lpstr>DRUG INDUCED PULMONARY DISEASES</vt:lpstr>
      <vt:lpstr>DRUG INDUCED PULMONARY DISEASES</vt:lpstr>
      <vt:lpstr>DRUG INDUCED PULMONARY DISEASES</vt:lpstr>
      <vt:lpstr>DRUG INDUCED PULMONARY DISEASES</vt:lpstr>
      <vt:lpstr>DRUG INDUCED PULMONARY DISEASES</vt:lpstr>
      <vt:lpstr>DRUG INDUCED PULMONARY DISEASES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INDUCED PULMONARY DISEASES</dc:title>
  <dc:creator>Shmed</dc:creator>
  <cp:lastModifiedBy>Zee computer</cp:lastModifiedBy>
  <cp:revision>20</cp:revision>
  <dcterms:created xsi:type="dcterms:W3CDTF">2006-08-16T00:00:00Z</dcterms:created>
  <dcterms:modified xsi:type="dcterms:W3CDTF">2020-05-21T07:42:56Z</dcterms:modified>
</cp:coreProperties>
</file>